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0" r:id="rId4"/>
    <p:sldId id="262" r:id="rId5"/>
    <p:sldId id="263" r:id="rId6"/>
    <p:sldId id="264" r:id="rId7"/>
    <p:sldId id="265"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21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12/17/2018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‹Nr.›</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14"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pic>
        <p:nvPicPr>
          <p:cNvPr id="15"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sp>
        <p:nvSpPr>
          <p:cNvPr id="16" name="Flowchart: Process 10"/>
          <p:cNvSpPr/>
          <p:nvPr userDrawn="1"/>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p:cNvSpPr/>
          <p:nvPr userDrawn="1"/>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8" name="Rectangle 9"/>
          <p:cNvSpPr/>
          <p:nvPr userDrawn="1"/>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ichael.tritthart@boku.ac.at" TargetMode="External"/><Relationship Id="rId2" Type="http://schemas.openxmlformats.org/officeDocument/2006/relationships/hyperlink" Target="mailto:kurt.glock@boku.ac.at"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fontScale="85000" lnSpcReduction="10000"/>
          </a:bodyPr>
          <a:lstStyle/>
          <a:p>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WP1 Analysis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of</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water</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resources</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management</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in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the</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Western Balkan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region</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DI Kurt Glock</a:t>
            </a:r>
            <a:endParaRPr lang="sr-Latn-BA" sz="1800" dirty="0" smtClean="0">
              <a:solidFill>
                <a:schemeClr val="accent1">
                  <a:lumMod val="75000"/>
                </a:schemeClr>
              </a:solidFill>
              <a:latin typeface="Calibri Light" pitchFamily="34" charset="0"/>
              <a:cs typeface="Calibri Light" pitchFamily="34" charset="0"/>
            </a:endParaRPr>
          </a:p>
          <a:p>
            <a:r>
              <a:rPr lang="de-AT" sz="1800" dirty="0" smtClean="0">
                <a:solidFill>
                  <a:schemeClr val="accent1">
                    <a:lumMod val="75000"/>
                  </a:schemeClr>
                </a:solidFill>
                <a:latin typeface="Calibri Light" pitchFamily="34" charset="0"/>
                <a:cs typeface="Calibri Light" pitchFamily="34" charset="0"/>
              </a:rPr>
              <a:t>University </a:t>
            </a:r>
            <a:r>
              <a:rPr lang="de-AT" sz="1800" dirty="0" err="1" smtClean="0">
                <a:solidFill>
                  <a:schemeClr val="accent1">
                    <a:lumMod val="75000"/>
                  </a:schemeClr>
                </a:solidFill>
                <a:latin typeface="Calibri Light" pitchFamily="34" charset="0"/>
                <a:cs typeface="Calibri Light" pitchFamily="34" charset="0"/>
              </a:rPr>
              <a:t>of</a:t>
            </a:r>
            <a:r>
              <a:rPr lang="de-AT" sz="1800" dirty="0" smtClean="0">
                <a:solidFill>
                  <a:schemeClr val="accent1">
                    <a:lumMod val="75000"/>
                  </a:schemeClr>
                </a:solidFill>
                <a:latin typeface="Calibri Light" pitchFamily="34" charset="0"/>
                <a:cs typeface="Calibri Light" pitchFamily="34" charset="0"/>
              </a:rPr>
              <a:t> Natural Resources </a:t>
            </a:r>
            <a:r>
              <a:rPr lang="de-AT" sz="1800" dirty="0" err="1" smtClean="0">
                <a:solidFill>
                  <a:schemeClr val="accent1">
                    <a:lumMod val="75000"/>
                  </a:schemeClr>
                </a:solidFill>
                <a:latin typeface="Calibri Light" pitchFamily="34" charset="0"/>
                <a:cs typeface="Calibri Light" pitchFamily="34" charset="0"/>
              </a:rPr>
              <a:t>and</a:t>
            </a:r>
            <a:r>
              <a:rPr lang="de-AT" sz="1800" dirty="0" smtClean="0">
                <a:solidFill>
                  <a:schemeClr val="accent1">
                    <a:lumMod val="75000"/>
                  </a:schemeClr>
                </a:solidFill>
                <a:latin typeface="Calibri Light" pitchFamily="34" charset="0"/>
                <a:cs typeface="Calibri Light" pitchFamily="34" charset="0"/>
              </a:rPr>
              <a:t> Life </a:t>
            </a:r>
            <a:r>
              <a:rPr lang="de-AT" sz="1800" dirty="0" err="1" smtClean="0">
                <a:solidFill>
                  <a:schemeClr val="accent1">
                    <a:lumMod val="75000"/>
                  </a:schemeClr>
                </a:solidFill>
                <a:latin typeface="Calibri Light" pitchFamily="34" charset="0"/>
                <a:cs typeface="Calibri Light" pitchFamily="34" charset="0"/>
              </a:rPr>
              <a:t>Sciences</a:t>
            </a:r>
            <a:r>
              <a:rPr lang="de-AT" sz="1800" dirty="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BOKU, Vienna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Kick-off </a:t>
            </a:r>
            <a:r>
              <a:rPr lang="de-AT" sz="1800" dirty="0" err="1" smtClean="0">
                <a:solidFill>
                  <a:schemeClr val="accent1">
                    <a:lumMod val="75000"/>
                  </a:schemeClr>
                </a:solidFill>
                <a:latin typeface="Calibri Light" pitchFamily="34" charset="0"/>
                <a:cs typeface="Calibri Light" pitchFamily="34" charset="0"/>
              </a:rPr>
              <a:t>meeting</a:t>
            </a:r>
            <a:r>
              <a:rPr lang="de-AT" sz="1800" dirty="0">
                <a:solidFill>
                  <a:schemeClr val="accent1">
                    <a:lumMod val="75000"/>
                  </a:schemeClr>
                </a:solidFill>
                <a:latin typeface="Calibri Light" pitchFamily="34" charset="0"/>
                <a:cs typeface="Calibri Light" pitchFamily="34" charset="0"/>
              </a:rPr>
              <a:t> </a:t>
            </a:r>
            <a:r>
              <a:rPr lang="sr-Latn-BA" sz="1800" dirty="0" smtClean="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21</a:t>
            </a:r>
            <a:r>
              <a:rPr lang="de-AT" sz="1800" baseline="30000" dirty="0" smtClean="0">
                <a:solidFill>
                  <a:schemeClr val="accent1">
                    <a:lumMod val="75000"/>
                  </a:schemeClr>
                </a:solidFill>
                <a:latin typeface="Calibri Light" pitchFamily="34" charset="0"/>
                <a:cs typeface="Calibri Light" pitchFamily="34" charset="0"/>
              </a:rPr>
              <a:t>st</a:t>
            </a:r>
            <a:r>
              <a:rPr lang="de-AT" sz="1800" dirty="0" smtClean="0">
                <a:solidFill>
                  <a:schemeClr val="accent1">
                    <a:lumMod val="75000"/>
                  </a:schemeClr>
                </a:solidFill>
                <a:latin typeface="Calibri Light" pitchFamily="34" charset="0"/>
                <a:cs typeface="Calibri Light" pitchFamily="34" charset="0"/>
              </a:rPr>
              <a:t> </a:t>
            </a:r>
            <a:r>
              <a:rPr lang="de-AT" sz="1800" dirty="0" err="1" smtClean="0">
                <a:solidFill>
                  <a:schemeClr val="accent1">
                    <a:lumMod val="75000"/>
                  </a:schemeClr>
                </a:solidFill>
                <a:latin typeface="Calibri Light" pitchFamily="34" charset="0"/>
                <a:cs typeface="Calibri Light" pitchFamily="34" charset="0"/>
              </a:rPr>
              <a:t>December</a:t>
            </a:r>
            <a:r>
              <a:rPr lang="de-AT" sz="1800" dirty="0" smtClean="0">
                <a:solidFill>
                  <a:schemeClr val="accent1">
                    <a:lumMod val="75000"/>
                  </a:schemeClr>
                </a:solidFill>
                <a:latin typeface="Calibri Light" pitchFamily="34" charset="0"/>
                <a:cs typeface="Calibri Light" pitchFamily="34" charset="0"/>
              </a:rPr>
              <a:t> 2018</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4000" dirty="0" smtClean="0"/>
              <a:t>WP1 – to do list</a:t>
            </a:r>
            <a:r>
              <a:rPr lang="en-GB" dirty="0" smtClean="0"/>
              <a:t/>
            </a:r>
            <a:br>
              <a:rPr lang="en-GB" dirty="0" smtClean="0"/>
            </a:br>
            <a:r>
              <a:rPr lang="en-GB" sz="3100" dirty="0" smtClean="0"/>
              <a:t>Analysis of water resources management in the Western Balkan region</a:t>
            </a:r>
            <a:endParaRPr lang="en-GB" sz="31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979162792"/>
              </p:ext>
            </p:extLst>
          </p:nvPr>
        </p:nvGraphicFramePr>
        <p:xfrm>
          <a:off x="457200" y="1981200"/>
          <a:ext cx="8229600" cy="7416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r>
                        <a:rPr lang="en-GB" sz="1600" b="1" noProof="0" dirty="0" smtClean="0"/>
                        <a:t>1.1</a:t>
                      </a:r>
                      <a:r>
                        <a:rPr lang="en-GB" sz="1600" b="1" baseline="0" noProof="0" dirty="0" smtClean="0"/>
                        <a:t> Identification of WB regional issues related to WRM</a:t>
                      </a:r>
                      <a:endParaRPr lang="en-GB" sz="1600" b="1" noProof="0" dirty="0"/>
                    </a:p>
                  </a:txBody>
                  <a:tcPr/>
                </a:tc>
                <a:tc hMerge="1">
                  <a:txBody>
                    <a:bodyPr/>
                    <a:lstStyle/>
                    <a:p>
                      <a:endParaRPr lang="de-AT" dirty="0"/>
                    </a:p>
                  </a:txBody>
                  <a:tcPr/>
                </a:tc>
              </a:tr>
              <a:tr h="370840">
                <a:tc>
                  <a:txBody>
                    <a:bodyPr/>
                    <a:lstStyle/>
                    <a:p>
                      <a:r>
                        <a:rPr lang="en-GB" sz="1600" noProof="0" dirty="0" smtClean="0">
                          <a:solidFill>
                            <a:schemeClr val="accent6">
                              <a:lumMod val="75000"/>
                            </a:schemeClr>
                          </a:solidFill>
                        </a:rPr>
                        <a:t>WB</a:t>
                      </a:r>
                      <a:r>
                        <a:rPr lang="en-GB" sz="1600" baseline="0" noProof="0" dirty="0" smtClean="0">
                          <a:solidFill>
                            <a:schemeClr val="accent6">
                              <a:lumMod val="75000"/>
                            </a:schemeClr>
                          </a:solidFill>
                        </a:rPr>
                        <a:t> </a:t>
                      </a:r>
                      <a:r>
                        <a:rPr lang="en-GB" sz="1600" baseline="0" noProof="0" dirty="0" smtClean="0"/>
                        <a:t>partners in cooperation with BOKU</a:t>
                      </a:r>
                      <a:endParaRPr lang="en-GB" sz="1600" noProof="0" dirty="0"/>
                    </a:p>
                  </a:txBody>
                  <a:tcPr/>
                </a:tc>
                <a:tc>
                  <a:txBody>
                    <a:bodyPr/>
                    <a:lstStyle/>
                    <a:p>
                      <a:r>
                        <a:rPr lang="en-GB" sz="1600" noProof="0" dirty="0" smtClean="0"/>
                        <a:t>14.04.2019</a:t>
                      </a:r>
                      <a:r>
                        <a:rPr lang="en-GB" sz="1600" kern="1200" noProof="0" dirty="0" smtClean="0">
                          <a:solidFill>
                            <a:schemeClr val="dk1"/>
                          </a:solidFill>
                          <a:latin typeface="+mn-lt"/>
                          <a:ea typeface="+mn-ea"/>
                          <a:cs typeface="+mn-cs"/>
                        </a:rPr>
                        <a:t> (Report)</a:t>
                      </a:r>
                      <a:endParaRPr lang="en-GB" sz="1600" noProof="0" dirty="0"/>
                    </a:p>
                  </a:txBody>
                  <a:tcPr/>
                </a:tc>
              </a:tr>
            </a:tbl>
          </a:graphicData>
        </a:graphic>
      </p:graphicFrame>
      <p:graphicFrame>
        <p:nvGraphicFramePr>
          <p:cNvPr id="6" name="Inhaltsplatzhalter 4"/>
          <p:cNvGraphicFramePr>
            <a:graphicFrameLocks/>
          </p:cNvGraphicFramePr>
          <p:nvPr>
            <p:extLst>
              <p:ext uri="{D42A27DB-BD31-4B8C-83A1-F6EECF244321}">
                <p14:modId xmlns:p14="http://schemas.microsoft.com/office/powerpoint/2010/main" val="3699963749"/>
              </p:ext>
            </p:extLst>
          </p:nvPr>
        </p:nvGraphicFramePr>
        <p:xfrm>
          <a:off x="457200" y="2743200"/>
          <a:ext cx="8229600" cy="9499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1.2 Analyse of EU innovations in water policy and EU recommendations</a:t>
                      </a:r>
                      <a:r>
                        <a:rPr lang="en-GB" sz="1600" b="1" kern="1200" baseline="0" noProof="0" dirty="0" smtClean="0">
                          <a:solidFill>
                            <a:schemeClr val="lt1"/>
                          </a:solidFill>
                          <a:latin typeface="+mn-lt"/>
                          <a:ea typeface="+mn-ea"/>
                          <a:cs typeface="+mn-cs"/>
                        </a:rPr>
                        <a:t> </a:t>
                      </a:r>
                      <a:br>
                        <a:rPr lang="en-GB" sz="1600" b="1" kern="1200" baseline="0" noProof="0" dirty="0" smtClean="0">
                          <a:solidFill>
                            <a:schemeClr val="lt1"/>
                          </a:solidFill>
                          <a:latin typeface="+mn-lt"/>
                          <a:ea typeface="+mn-ea"/>
                          <a:cs typeface="+mn-cs"/>
                        </a:rPr>
                      </a:br>
                      <a:r>
                        <a:rPr lang="en-GB" sz="1600" b="1" kern="1200" baseline="0" noProof="0" dirty="0" smtClean="0">
                          <a:solidFill>
                            <a:schemeClr val="lt1"/>
                          </a:solidFill>
                          <a:latin typeface="+mn-lt"/>
                          <a:ea typeface="+mn-ea"/>
                          <a:cs typeface="+mn-cs"/>
                        </a:rPr>
                        <a:t>and legislation in water sector</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14.04.2019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7" name="Inhaltsplatzhalter 4"/>
          <p:cNvGraphicFramePr>
            <a:graphicFrameLocks/>
          </p:cNvGraphicFramePr>
          <p:nvPr>
            <p:extLst>
              <p:ext uri="{D42A27DB-BD31-4B8C-83A1-F6EECF244321}">
                <p14:modId xmlns:p14="http://schemas.microsoft.com/office/powerpoint/2010/main" val="1764534934"/>
              </p:ext>
            </p:extLst>
          </p:nvPr>
        </p:nvGraphicFramePr>
        <p:xfrm>
          <a:off x="457200" y="3723640"/>
          <a:ext cx="8229600" cy="7416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1.3 Analyse of existing curricula related</a:t>
                      </a:r>
                      <a:r>
                        <a:rPr lang="en-GB" sz="1600" b="1" kern="1200" baseline="0" noProof="0" dirty="0" smtClean="0">
                          <a:solidFill>
                            <a:schemeClr val="lt1"/>
                          </a:solidFill>
                          <a:latin typeface="+mn-lt"/>
                          <a:ea typeface="+mn-ea"/>
                          <a:cs typeface="+mn-cs"/>
                        </a:rPr>
                        <a:t> to WRM in both EU and WB partner countries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and </a:t>
                      </a:r>
                      <a:r>
                        <a:rPr lang="en-GB" sz="1600" kern="1200" noProof="0" dirty="0" smtClean="0">
                          <a:solidFill>
                            <a:schemeClr val="accent6">
                              <a:lumMod val="75000"/>
                            </a:schemeClr>
                          </a:solidFill>
                          <a:latin typeface="+mn-lt"/>
                          <a:ea typeface="+mn-ea"/>
                          <a:cs typeface="+mn-cs"/>
                        </a:rPr>
                        <a:t>WB</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14.05.2019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8" name="Inhaltsplatzhalter 4"/>
          <p:cNvGraphicFramePr>
            <a:graphicFrameLocks/>
          </p:cNvGraphicFramePr>
          <p:nvPr>
            <p:extLst>
              <p:ext uri="{D42A27DB-BD31-4B8C-83A1-F6EECF244321}">
                <p14:modId xmlns:p14="http://schemas.microsoft.com/office/powerpoint/2010/main" val="280527381"/>
              </p:ext>
            </p:extLst>
          </p:nvPr>
        </p:nvGraphicFramePr>
        <p:xfrm>
          <a:off x="457200" y="4495800"/>
          <a:ext cx="8229600" cy="9499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1.4 Identification of needed laboratory resources in WB HEIs</a:t>
                      </a:r>
                      <a:r>
                        <a:rPr lang="en-GB" sz="1600" b="1" kern="1200" baseline="0" noProof="0" dirty="0" smtClean="0">
                          <a:solidFill>
                            <a:schemeClr val="lt1"/>
                          </a:solidFill>
                          <a:latin typeface="+mn-lt"/>
                          <a:ea typeface="+mn-ea"/>
                          <a:cs typeface="+mn-cs"/>
                        </a:rPr>
                        <a:t> and alignment with formed EU HEIs WRM laboratory equipment list</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14.03.2019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9" name="Inhaltsplatzhalter 4"/>
          <p:cNvGraphicFramePr>
            <a:graphicFrameLocks/>
          </p:cNvGraphicFramePr>
          <p:nvPr>
            <p:extLst>
              <p:ext uri="{D42A27DB-BD31-4B8C-83A1-F6EECF244321}">
                <p14:modId xmlns:p14="http://schemas.microsoft.com/office/powerpoint/2010/main" val="1706809245"/>
              </p:ext>
            </p:extLst>
          </p:nvPr>
        </p:nvGraphicFramePr>
        <p:xfrm>
          <a:off x="457200" y="5486400"/>
          <a:ext cx="8229600" cy="7416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1.5 Workshop</a:t>
                      </a:r>
                      <a:r>
                        <a:rPr lang="en-GB" sz="1600" b="1" kern="1200" baseline="0" noProof="0" dirty="0" smtClean="0">
                          <a:solidFill>
                            <a:schemeClr val="lt1"/>
                          </a:solidFill>
                          <a:latin typeface="+mn-lt"/>
                          <a:ea typeface="+mn-ea"/>
                          <a:cs typeface="+mn-cs"/>
                        </a:rPr>
                        <a:t> on innovative practices in the EU water sector: barriers and opportunities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chemeClr val="dk1"/>
                          </a:solidFill>
                          <a:latin typeface="+mn-lt"/>
                          <a:ea typeface="+mn-ea"/>
                          <a:cs typeface="+mn-cs"/>
                        </a:rPr>
                        <a:t>Three-day workshop</a:t>
                      </a:r>
                      <a:r>
                        <a:rPr lang="en-GB" sz="1600" kern="1200" baseline="0" noProof="0" dirty="0" smtClean="0">
                          <a:solidFill>
                            <a:schemeClr val="dk1"/>
                          </a:solidFill>
                          <a:latin typeface="+mn-lt"/>
                          <a:ea typeface="+mn-ea"/>
                          <a:cs typeface="+mn-cs"/>
                        </a:rPr>
                        <a:t> in Vienna in May 2019</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14.06.2019 (Report)</a:t>
                      </a:r>
                      <a:endParaRPr lang="en-GB" sz="1600" kern="1200" noProof="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26029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a:t>1.1 Identification of WB regional issues </a:t>
            </a:r>
            <a:r>
              <a:rPr lang="en-GB" sz="2800" dirty="0" smtClean="0"/>
              <a:t/>
            </a:r>
            <a:br>
              <a:rPr lang="en-GB" sz="2800" dirty="0" smtClean="0"/>
            </a:br>
            <a:r>
              <a:rPr lang="en-GB" sz="2800" dirty="0" smtClean="0"/>
              <a:t>related </a:t>
            </a:r>
            <a:r>
              <a:rPr lang="en-GB" sz="2800" dirty="0"/>
              <a:t>to </a:t>
            </a:r>
            <a:r>
              <a:rPr lang="en-GB" sz="2800" dirty="0" smtClean="0"/>
              <a:t>WRM</a:t>
            </a:r>
            <a:endParaRPr lang="de-AT" sz="2800" dirty="0"/>
          </a:p>
        </p:txBody>
      </p:sp>
      <p:sp>
        <p:nvSpPr>
          <p:cNvPr id="3" name="Inhaltsplatzhalter 2"/>
          <p:cNvSpPr>
            <a:spLocks noGrp="1"/>
          </p:cNvSpPr>
          <p:nvPr>
            <p:ph idx="1"/>
          </p:nvPr>
        </p:nvSpPr>
        <p:spPr/>
        <p:txBody>
          <a:bodyPr>
            <a:normAutofit/>
          </a:bodyPr>
          <a:lstStyle/>
          <a:p>
            <a:r>
              <a:rPr lang="de-AT" sz="2400" dirty="0" smtClean="0"/>
              <a:t>State </a:t>
            </a:r>
            <a:r>
              <a:rPr lang="de-AT" sz="2400" dirty="0" err="1" smtClean="0"/>
              <a:t>of</a:t>
            </a:r>
            <a:r>
              <a:rPr lang="de-AT" sz="2400" dirty="0" smtClean="0"/>
              <a:t> </a:t>
            </a:r>
            <a:r>
              <a:rPr lang="de-AT" sz="2400" dirty="0" err="1" smtClean="0"/>
              <a:t>the</a:t>
            </a:r>
            <a:r>
              <a:rPr lang="de-AT" sz="2400" dirty="0" smtClean="0"/>
              <a:t> </a:t>
            </a:r>
            <a:r>
              <a:rPr lang="de-AT" sz="2400" dirty="0" err="1" smtClean="0"/>
              <a:t>water</a:t>
            </a:r>
            <a:r>
              <a:rPr lang="de-AT" sz="2400" dirty="0" smtClean="0"/>
              <a:t> </a:t>
            </a:r>
            <a:r>
              <a:rPr lang="de-AT" sz="2400" dirty="0" err="1" smtClean="0"/>
              <a:t>resources</a:t>
            </a:r>
            <a:endParaRPr lang="de-AT" sz="2400" dirty="0" smtClean="0"/>
          </a:p>
          <a:p>
            <a:r>
              <a:rPr lang="de-AT" sz="2400" dirty="0" smtClean="0"/>
              <a:t>Status </a:t>
            </a:r>
            <a:r>
              <a:rPr lang="de-AT" sz="2400" dirty="0" err="1" smtClean="0"/>
              <a:t>of</a:t>
            </a:r>
            <a:r>
              <a:rPr lang="de-AT" sz="2400" dirty="0" smtClean="0"/>
              <a:t> </a:t>
            </a:r>
            <a:r>
              <a:rPr lang="de-AT" sz="2400" dirty="0" err="1" smtClean="0"/>
              <a:t>the</a:t>
            </a:r>
            <a:r>
              <a:rPr lang="de-AT" sz="2400" dirty="0" smtClean="0"/>
              <a:t> </a:t>
            </a:r>
            <a:r>
              <a:rPr lang="de-AT" sz="2400" dirty="0" err="1" smtClean="0"/>
              <a:t>water</a:t>
            </a:r>
            <a:r>
              <a:rPr lang="de-AT" sz="2400" dirty="0" smtClean="0"/>
              <a:t> </a:t>
            </a:r>
            <a:r>
              <a:rPr lang="de-AT" sz="2400" dirty="0" err="1" smtClean="0"/>
              <a:t>resource</a:t>
            </a:r>
            <a:r>
              <a:rPr lang="de-AT" sz="2400" dirty="0" smtClean="0"/>
              <a:t> </a:t>
            </a:r>
            <a:r>
              <a:rPr lang="de-AT" sz="2400" dirty="0" err="1" smtClean="0"/>
              <a:t>services</a:t>
            </a:r>
            <a:endParaRPr lang="de-AT" sz="2400" dirty="0" smtClean="0"/>
          </a:p>
          <a:p>
            <a:r>
              <a:rPr lang="de-AT" sz="2400" dirty="0" err="1" smtClean="0"/>
              <a:t>Issues</a:t>
            </a:r>
            <a:r>
              <a:rPr lang="de-AT" sz="2400" dirty="0" smtClean="0"/>
              <a:t> </a:t>
            </a:r>
            <a:r>
              <a:rPr lang="de-AT" sz="2400" dirty="0" err="1" smtClean="0"/>
              <a:t>related</a:t>
            </a:r>
            <a:r>
              <a:rPr lang="de-AT" sz="2400" dirty="0" smtClean="0"/>
              <a:t> </a:t>
            </a:r>
            <a:r>
              <a:rPr lang="de-AT" sz="2400" dirty="0" err="1" smtClean="0"/>
              <a:t>to</a:t>
            </a:r>
            <a:r>
              <a:rPr lang="de-AT" sz="2400" dirty="0" smtClean="0"/>
              <a:t> </a:t>
            </a:r>
            <a:r>
              <a:rPr lang="de-AT" sz="2400" dirty="0" err="1" smtClean="0"/>
              <a:t>water</a:t>
            </a:r>
            <a:r>
              <a:rPr lang="de-AT" sz="2400" dirty="0" smtClean="0"/>
              <a:t> </a:t>
            </a:r>
            <a:r>
              <a:rPr lang="de-AT" sz="2400" dirty="0" err="1" smtClean="0"/>
              <a:t>management</a:t>
            </a:r>
            <a:endParaRPr lang="de-AT" sz="2400" dirty="0" smtClean="0"/>
          </a:p>
          <a:p>
            <a:r>
              <a:rPr lang="de-AT" sz="2400" dirty="0" smtClean="0"/>
              <a:t>Review </a:t>
            </a:r>
            <a:r>
              <a:rPr lang="de-AT" sz="2400" dirty="0" err="1" smtClean="0"/>
              <a:t>of</a:t>
            </a:r>
            <a:r>
              <a:rPr lang="de-AT" sz="2400" dirty="0" smtClean="0"/>
              <a:t> </a:t>
            </a:r>
            <a:br>
              <a:rPr lang="de-AT" sz="2400" dirty="0" smtClean="0"/>
            </a:br>
            <a:r>
              <a:rPr lang="de-AT" sz="2400" dirty="0" err="1" smtClean="0"/>
              <a:t>responsible</a:t>
            </a:r>
            <a:r>
              <a:rPr lang="de-AT" sz="2400" dirty="0" smtClean="0"/>
              <a:t> </a:t>
            </a:r>
            <a:r>
              <a:rPr lang="de-AT" sz="2400" dirty="0" err="1" smtClean="0"/>
              <a:t>institutions</a:t>
            </a:r>
            <a:r>
              <a:rPr lang="de-AT" sz="2400" dirty="0" smtClean="0"/>
              <a:t>, </a:t>
            </a:r>
            <a:br>
              <a:rPr lang="de-AT" sz="2400" dirty="0" smtClean="0"/>
            </a:br>
            <a:r>
              <a:rPr lang="de-AT" sz="2400" dirty="0" err="1" smtClean="0"/>
              <a:t>their</a:t>
            </a:r>
            <a:r>
              <a:rPr lang="de-AT" sz="2400" dirty="0" smtClean="0"/>
              <a:t> </a:t>
            </a:r>
            <a:r>
              <a:rPr lang="de-AT" sz="2400" dirty="0" err="1" smtClean="0"/>
              <a:t>staff</a:t>
            </a:r>
            <a:r>
              <a:rPr lang="de-AT" sz="2400" dirty="0" smtClean="0"/>
              <a:t> </a:t>
            </a:r>
            <a:br>
              <a:rPr lang="de-AT" sz="2400" dirty="0" smtClean="0"/>
            </a:br>
            <a:r>
              <a:rPr lang="de-AT" sz="2400" dirty="0" err="1" smtClean="0"/>
              <a:t>and</a:t>
            </a:r>
            <a:r>
              <a:rPr lang="de-AT" sz="2400" dirty="0" smtClean="0"/>
              <a:t> </a:t>
            </a:r>
            <a:r>
              <a:rPr lang="de-AT" sz="2400" dirty="0" err="1" smtClean="0"/>
              <a:t>needed</a:t>
            </a:r>
            <a:r>
              <a:rPr lang="de-AT" sz="2400" dirty="0" smtClean="0"/>
              <a:t> </a:t>
            </a:r>
            <a:r>
              <a:rPr lang="de-AT" sz="2400" dirty="0" err="1" smtClean="0"/>
              <a:t>qualifications</a:t>
            </a:r>
            <a:endParaRPr lang="de-AT"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340" y="3116580"/>
            <a:ext cx="4438650" cy="264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316378" y="5733635"/>
            <a:ext cx="4294574" cy="461665"/>
          </a:xfrm>
          <a:prstGeom prst="rect">
            <a:avLst/>
          </a:prstGeom>
          <a:noFill/>
        </p:spPr>
        <p:txBody>
          <a:bodyPr wrap="none" rtlCol="0">
            <a:spAutoFit/>
          </a:bodyPr>
          <a:lstStyle/>
          <a:p>
            <a:r>
              <a:rPr lang="de-AT" sz="1200" dirty="0" err="1" smtClean="0"/>
              <a:t>Figure</a:t>
            </a:r>
            <a:r>
              <a:rPr lang="de-AT" sz="1200" dirty="0" smtClean="0"/>
              <a:t>: Share </a:t>
            </a:r>
            <a:r>
              <a:rPr lang="de-AT" sz="1200" dirty="0" err="1" smtClean="0"/>
              <a:t>of</a:t>
            </a:r>
            <a:r>
              <a:rPr lang="de-AT" sz="1200" dirty="0" smtClean="0"/>
              <a:t> </a:t>
            </a:r>
            <a:r>
              <a:rPr lang="de-AT" sz="1200" dirty="0" err="1" smtClean="0"/>
              <a:t>population</a:t>
            </a:r>
            <a:r>
              <a:rPr lang="de-AT" sz="1200" dirty="0" smtClean="0"/>
              <a:t> </a:t>
            </a:r>
            <a:r>
              <a:rPr lang="de-AT" sz="1200" dirty="0" err="1" smtClean="0"/>
              <a:t>connected</a:t>
            </a:r>
            <a:r>
              <a:rPr lang="de-AT" sz="1200" dirty="0" smtClean="0"/>
              <a:t> </a:t>
            </a:r>
            <a:r>
              <a:rPr lang="de-AT" sz="1200" dirty="0" err="1" smtClean="0"/>
              <a:t>to</a:t>
            </a:r>
            <a:r>
              <a:rPr lang="de-AT" sz="1200" dirty="0" smtClean="0"/>
              <a:t> </a:t>
            </a:r>
            <a:r>
              <a:rPr lang="de-AT" sz="1200" dirty="0" err="1" smtClean="0"/>
              <a:t>waste-water</a:t>
            </a:r>
            <a:r>
              <a:rPr lang="de-AT" sz="1200" dirty="0" smtClean="0"/>
              <a:t> </a:t>
            </a:r>
            <a:r>
              <a:rPr lang="de-AT" sz="1200" dirty="0" err="1" smtClean="0"/>
              <a:t>treatment</a:t>
            </a:r>
            <a:r>
              <a:rPr lang="de-AT" sz="1200" dirty="0" smtClean="0"/>
              <a:t> </a:t>
            </a:r>
            <a:br>
              <a:rPr lang="de-AT" sz="1200" dirty="0" smtClean="0"/>
            </a:br>
            <a:r>
              <a:rPr lang="de-AT" sz="1200" dirty="0" smtClean="0"/>
              <a:t>in </a:t>
            </a:r>
            <a:r>
              <a:rPr lang="de-AT" sz="1200" dirty="0" err="1" smtClean="0"/>
              <a:t>the</a:t>
            </a:r>
            <a:r>
              <a:rPr lang="de-AT" sz="1200" dirty="0" smtClean="0"/>
              <a:t> </a:t>
            </a:r>
            <a:r>
              <a:rPr lang="de-AT" sz="1200" dirty="0" err="1" smtClean="0"/>
              <a:t>year</a:t>
            </a:r>
            <a:r>
              <a:rPr lang="de-AT" sz="1200" dirty="0" smtClean="0"/>
              <a:t> 2012 (</a:t>
            </a:r>
            <a:r>
              <a:rPr lang="de-AT" sz="1200" dirty="0" err="1" smtClean="0"/>
              <a:t>Globevnik</a:t>
            </a:r>
            <a:r>
              <a:rPr lang="de-AT" sz="1200" dirty="0" smtClean="0"/>
              <a:t> et al. 2018, ETC/ICM Technical Report)</a:t>
            </a:r>
            <a:endParaRPr lang="de-AT" sz="1200" dirty="0"/>
          </a:p>
        </p:txBody>
      </p:sp>
    </p:spTree>
    <p:extLst>
      <p:ext uri="{BB962C8B-B14F-4D97-AF65-F5344CB8AC3E}">
        <p14:creationId xmlns:p14="http://schemas.microsoft.com/office/powerpoint/2010/main" val="364430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7865" t="25889" r="34486" b="11556"/>
          <a:stretch/>
        </p:blipFill>
        <p:spPr>
          <a:xfrm>
            <a:off x="4876800" y="2743200"/>
            <a:ext cx="3100958" cy="2900065"/>
          </a:xfrm>
          <a:prstGeom prst="rect">
            <a:avLst/>
          </a:prstGeom>
        </p:spPr>
      </p:pic>
      <p:sp>
        <p:nvSpPr>
          <p:cNvPr id="2" name="Titel 1"/>
          <p:cNvSpPr>
            <a:spLocks noGrp="1"/>
          </p:cNvSpPr>
          <p:nvPr>
            <p:ph type="title"/>
          </p:nvPr>
        </p:nvSpPr>
        <p:spPr/>
        <p:txBody>
          <a:bodyPr>
            <a:noAutofit/>
          </a:bodyPr>
          <a:lstStyle/>
          <a:p>
            <a:r>
              <a:rPr lang="en-GB" sz="2800" dirty="0"/>
              <a:t>1.2 </a:t>
            </a:r>
            <a:r>
              <a:rPr lang="en-GB" sz="2800" dirty="0" smtClean="0"/>
              <a:t>Analysis </a:t>
            </a:r>
            <a:r>
              <a:rPr lang="en-GB" sz="2800" dirty="0"/>
              <a:t>of EU innovations in water policy and EU </a:t>
            </a:r>
            <a:r>
              <a:rPr lang="en-GB" sz="2800" dirty="0" smtClean="0"/>
              <a:t>recommendations and </a:t>
            </a:r>
            <a:r>
              <a:rPr lang="en-GB" sz="2800" dirty="0"/>
              <a:t>legislation </a:t>
            </a:r>
            <a:r>
              <a:rPr lang="en-GB" sz="2800" dirty="0" smtClean="0"/>
              <a:t>in water </a:t>
            </a:r>
            <a:r>
              <a:rPr lang="en-GB" sz="2800" dirty="0"/>
              <a:t>sector</a:t>
            </a:r>
          </a:p>
        </p:txBody>
      </p:sp>
      <p:sp>
        <p:nvSpPr>
          <p:cNvPr id="3" name="Inhaltsplatzhalter 2"/>
          <p:cNvSpPr>
            <a:spLocks noGrp="1"/>
          </p:cNvSpPr>
          <p:nvPr>
            <p:ph idx="1"/>
          </p:nvPr>
        </p:nvSpPr>
        <p:spPr/>
        <p:txBody>
          <a:bodyPr>
            <a:normAutofit/>
          </a:bodyPr>
          <a:lstStyle/>
          <a:p>
            <a:r>
              <a:rPr lang="en-GB" sz="2400" dirty="0" smtClean="0"/>
              <a:t>Analysis </a:t>
            </a:r>
            <a:r>
              <a:rPr lang="en-GB" sz="2400" dirty="0" smtClean="0"/>
              <a:t>of EU legislation in WRM</a:t>
            </a:r>
            <a:br>
              <a:rPr lang="en-GB" sz="2400" dirty="0" smtClean="0"/>
            </a:br>
            <a:r>
              <a:rPr lang="en-GB" sz="1800" dirty="0" smtClean="0"/>
              <a:t>(Water Framework Directive, EU Water Scarcity and Droughts Policy, Drinking Water Directive, etc.)</a:t>
            </a:r>
          </a:p>
          <a:p>
            <a:r>
              <a:rPr lang="en-GB" sz="2400" dirty="0" smtClean="0"/>
              <a:t>Implementation in </a:t>
            </a:r>
            <a:br>
              <a:rPr lang="en-GB" sz="2400" dirty="0" smtClean="0"/>
            </a:br>
            <a:r>
              <a:rPr lang="en-GB" sz="2400" dirty="0" smtClean="0"/>
              <a:t>EU project partners countries</a:t>
            </a:r>
          </a:p>
          <a:p>
            <a:r>
              <a:rPr lang="en-GB" sz="2400" dirty="0" smtClean="0"/>
              <a:t>Roadmap for </a:t>
            </a:r>
            <a:br>
              <a:rPr lang="en-GB" sz="2400" dirty="0" smtClean="0"/>
            </a:br>
            <a:r>
              <a:rPr lang="en-GB" sz="2400" dirty="0" smtClean="0"/>
              <a:t>further project initiatives </a:t>
            </a:r>
            <a:br>
              <a:rPr lang="en-GB" sz="2400" dirty="0" smtClean="0"/>
            </a:br>
            <a:r>
              <a:rPr lang="en-GB" sz="1800" dirty="0" smtClean="0"/>
              <a:t>(e.g. preparing of trainings </a:t>
            </a:r>
            <a:br>
              <a:rPr lang="en-GB" sz="1800" dirty="0" smtClean="0"/>
            </a:br>
            <a:r>
              <a:rPr lang="en-GB" sz="1800" dirty="0" smtClean="0"/>
              <a:t>for professionals)</a:t>
            </a:r>
            <a:endParaRPr lang="en-GB" sz="1800" dirty="0"/>
          </a:p>
        </p:txBody>
      </p:sp>
      <p:sp>
        <p:nvSpPr>
          <p:cNvPr id="4" name="Textfeld 3"/>
          <p:cNvSpPr txBox="1"/>
          <p:nvPr/>
        </p:nvSpPr>
        <p:spPr>
          <a:xfrm>
            <a:off x="4966321" y="5715000"/>
            <a:ext cx="3415679" cy="461665"/>
          </a:xfrm>
          <a:prstGeom prst="rect">
            <a:avLst/>
          </a:prstGeom>
          <a:noFill/>
        </p:spPr>
        <p:txBody>
          <a:bodyPr wrap="none" rtlCol="0">
            <a:spAutoFit/>
          </a:bodyPr>
          <a:lstStyle/>
          <a:p>
            <a:r>
              <a:rPr lang="de-AT" sz="1200" dirty="0" err="1" smtClean="0"/>
              <a:t>Figure</a:t>
            </a:r>
            <a:r>
              <a:rPr lang="de-AT" sz="1200" dirty="0" smtClean="0"/>
              <a:t>: </a:t>
            </a:r>
            <a:r>
              <a:rPr lang="de-AT" sz="1200" dirty="0" err="1" smtClean="0"/>
              <a:t>Ecological</a:t>
            </a:r>
            <a:r>
              <a:rPr lang="de-AT" sz="1200" dirty="0" smtClean="0"/>
              <a:t> </a:t>
            </a:r>
            <a:r>
              <a:rPr lang="de-AT" sz="1200" dirty="0" err="1" smtClean="0"/>
              <a:t>status</a:t>
            </a:r>
            <a:r>
              <a:rPr lang="de-AT" sz="1200" dirty="0" smtClean="0"/>
              <a:t> </a:t>
            </a:r>
            <a:r>
              <a:rPr lang="de-AT" sz="1200" dirty="0" err="1" smtClean="0"/>
              <a:t>and</a:t>
            </a:r>
            <a:r>
              <a:rPr lang="de-AT" sz="1200" dirty="0" smtClean="0"/>
              <a:t> </a:t>
            </a:r>
            <a:br>
              <a:rPr lang="de-AT" sz="1200" dirty="0" smtClean="0"/>
            </a:br>
            <a:r>
              <a:rPr lang="de-AT" sz="1200" dirty="0" smtClean="0"/>
              <a:t>potential </a:t>
            </a:r>
            <a:r>
              <a:rPr lang="de-AT" sz="1200" dirty="0" err="1" smtClean="0"/>
              <a:t>of</a:t>
            </a:r>
            <a:r>
              <a:rPr lang="de-AT" sz="1200" dirty="0" smtClean="0"/>
              <a:t> </a:t>
            </a:r>
            <a:r>
              <a:rPr lang="de-AT" sz="1200" dirty="0" err="1" smtClean="0"/>
              <a:t>rivers</a:t>
            </a:r>
            <a:r>
              <a:rPr lang="de-AT" sz="1200" dirty="0" smtClean="0"/>
              <a:t> (&gt;10km²) in Austria (BMNT, 2018)</a:t>
            </a:r>
            <a:endParaRPr lang="de-AT" sz="1200" dirty="0"/>
          </a:p>
        </p:txBody>
      </p:sp>
      <p:grpSp>
        <p:nvGrpSpPr>
          <p:cNvPr id="7" name="Gruppieren 6"/>
          <p:cNvGrpSpPr/>
          <p:nvPr/>
        </p:nvGrpSpPr>
        <p:grpSpPr>
          <a:xfrm>
            <a:off x="7757466" y="2701290"/>
            <a:ext cx="1005534" cy="1489710"/>
            <a:chOff x="7661528" y="2514600"/>
            <a:chExt cx="1005534" cy="1489710"/>
          </a:xfrm>
        </p:grpSpPr>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8291" t="21722" r="27591" b="56556"/>
            <a:stretch/>
          </p:blipFill>
          <p:spPr>
            <a:xfrm>
              <a:off x="7661528" y="2514600"/>
              <a:ext cx="327660" cy="1489710"/>
            </a:xfrm>
            <a:prstGeom prst="rect">
              <a:avLst/>
            </a:prstGeom>
          </p:spPr>
        </p:pic>
        <p:sp>
          <p:nvSpPr>
            <p:cNvPr id="8" name="Textfeld 7"/>
            <p:cNvSpPr txBox="1"/>
            <p:nvPr/>
          </p:nvSpPr>
          <p:spPr>
            <a:xfrm>
              <a:off x="7848600" y="2542401"/>
              <a:ext cx="801694" cy="276999"/>
            </a:xfrm>
            <a:prstGeom prst="rect">
              <a:avLst/>
            </a:prstGeom>
            <a:noFill/>
          </p:spPr>
          <p:txBody>
            <a:bodyPr wrap="none" rtlCol="0">
              <a:spAutoFit/>
            </a:bodyPr>
            <a:lstStyle/>
            <a:p>
              <a:r>
                <a:rPr lang="en-GB" sz="1200" dirty="0" smtClean="0"/>
                <a:t>very good</a:t>
              </a:r>
              <a:endParaRPr lang="en-GB" sz="1200" dirty="0"/>
            </a:p>
          </p:txBody>
        </p:sp>
        <p:sp>
          <p:nvSpPr>
            <p:cNvPr id="9" name="Textfeld 8"/>
            <p:cNvSpPr txBox="1"/>
            <p:nvPr/>
          </p:nvSpPr>
          <p:spPr>
            <a:xfrm>
              <a:off x="7856220" y="2796540"/>
              <a:ext cx="499432" cy="276999"/>
            </a:xfrm>
            <a:prstGeom prst="rect">
              <a:avLst/>
            </a:prstGeom>
            <a:noFill/>
          </p:spPr>
          <p:txBody>
            <a:bodyPr wrap="none" rtlCol="0">
              <a:spAutoFit/>
            </a:bodyPr>
            <a:lstStyle/>
            <a:p>
              <a:r>
                <a:rPr lang="en-GB" sz="1200" dirty="0" smtClean="0"/>
                <a:t>good</a:t>
              </a:r>
              <a:endParaRPr lang="en-GB" sz="1200" dirty="0"/>
            </a:p>
          </p:txBody>
        </p:sp>
        <p:sp>
          <p:nvSpPr>
            <p:cNvPr id="10" name="Textfeld 9"/>
            <p:cNvSpPr txBox="1"/>
            <p:nvPr/>
          </p:nvSpPr>
          <p:spPr>
            <a:xfrm>
              <a:off x="7871460" y="3083421"/>
              <a:ext cx="795602" cy="276999"/>
            </a:xfrm>
            <a:prstGeom prst="rect">
              <a:avLst/>
            </a:prstGeom>
            <a:noFill/>
          </p:spPr>
          <p:txBody>
            <a:bodyPr wrap="none" rtlCol="0">
              <a:spAutoFit/>
            </a:bodyPr>
            <a:lstStyle/>
            <a:p>
              <a:r>
                <a:rPr lang="en-GB" sz="1200" dirty="0" smtClean="0"/>
                <a:t>moderate</a:t>
              </a:r>
              <a:endParaRPr lang="en-GB" sz="1200" dirty="0"/>
            </a:p>
          </p:txBody>
        </p:sp>
        <p:sp>
          <p:nvSpPr>
            <p:cNvPr id="11" name="Textfeld 10"/>
            <p:cNvSpPr txBox="1"/>
            <p:nvPr/>
          </p:nvSpPr>
          <p:spPr>
            <a:xfrm>
              <a:off x="7860718" y="3380601"/>
              <a:ext cx="481222" cy="276999"/>
            </a:xfrm>
            <a:prstGeom prst="rect">
              <a:avLst/>
            </a:prstGeom>
            <a:noFill/>
          </p:spPr>
          <p:txBody>
            <a:bodyPr wrap="none" rtlCol="0">
              <a:spAutoFit/>
            </a:bodyPr>
            <a:lstStyle/>
            <a:p>
              <a:r>
                <a:rPr lang="en-GB" sz="1200" dirty="0" smtClean="0"/>
                <a:t>poor</a:t>
              </a:r>
              <a:endParaRPr lang="en-GB" sz="1200" dirty="0"/>
            </a:p>
          </p:txBody>
        </p:sp>
        <p:sp>
          <p:nvSpPr>
            <p:cNvPr id="12" name="Textfeld 11"/>
            <p:cNvSpPr txBox="1"/>
            <p:nvPr/>
          </p:nvSpPr>
          <p:spPr>
            <a:xfrm>
              <a:off x="7855058" y="3672840"/>
              <a:ext cx="418704" cy="276999"/>
            </a:xfrm>
            <a:prstGeom prst="rect">
              <a:avLst/>
            </a:prstGeom>
            <a:noFill/>
          </p:spPr>
          <p:txBody>
            <a:bodyPr wrap="none" rtlCol="0">
              <a:spAutoFit/>
            </a:bodyPr>
            <a:lstStyle/>
            <a:p>
              <a:r>
                <a:rPr lang="en-GB" sz="1200" dirty="0" smtClean="0"/>
                <a:t>bad</a:t>
              </a:r>
              <a:endParaRPr lang="en-GB" sz="1200" dirty="0"/>
            </a:p>
          </p:txBody>
        </p:sp>
      </p:grpSp>
      <p:sp>
        <p:nvSpPr>
          <p:cNvPr id="14" name="Textfeld 13"/>
          <p:cNvSpPr txBox="1"/>
          <p:nvPr/>
        </p:nvSpPr>
        <p:spPr>
          <a:xfrm>
            <a:off x="7498757" y="2514600"/>
            <a:ext cx="1111843" cy="276999"/>
          </a:xfrm>
          <a:prstGeom prst="rect">
            <a:avLst/>
          </a:prstGeom>
          <a:noFill/>
        </p:spPr>
        <p:txBody>
          <a:bodyPr wrap="none" rtlCol="0">
            <a:spAutoFit/>
          </a:bodyPr>
          <a:lstStyle/>
          <a:p>
            <a:r>
              <a:rPr lang="en-GB" sz="1200" dirty="0" smtClean="0"/>
              <a:t>Status of rivers</a:t>
            </a:r>
            <a:endParaRPr lang="en-GB" sz="1200" dirty="0"/>
          </a:p>
        </p:txBody>
      </p:sp>
      <p:grpSp>
        <p:nvGrpSpPr>
          <p:cNvPr id="13" name="Gruppieren 12"/>
          <p:cNvGrpSpPr/>
          <p:nvPr/>
        </p:nvGrpSpPr>
        <p:grpSpPr>
          <a:xfrm>
            <a:off x="7721289" y="4752201"/>
            <a:ext cx="1346511" cy="886599"/>
            <a:chOff x="7741570" y="4447401"/>
            <a:chExt cx="1346511" cy="886599"/>
          </a:xfrm>
        </p:grpSpPr>
        <p:pic>
          <p:nvPicPr>
            <p:cNvPr id="16" name="Grafik 15"/>
            <p:cNvPicPr>
              <a:picLocks noChangeAspect="1"/>
            </p:cNvPicPr>
            <p:nvPr/>
          </p:nvPicPr>
          <p:blipFill rotWithShape="1">
            <a:blip r:embed="rId2">
              <a:extLst>
                <a:ext uri="{28A0092B-C50C-407E-A947-70E740481C1C}">
                  <a14:useLocalDpi xmlns:a14="http://schemas.microsoft.com/office/drawing/2010/main" val="0"/>
                </a:ext>
              </a:extLst>
            </a:blip>
            <a:srcRect l="68291" t="50389" r="27778" b="36722"/>
            <a:stretch/>
          </p:blipFill>
          <p:spPr>
            <a:xfrm>
              <a:off x="7741570" y="4450080"/>
              <a:ext cx="312726" cy="883920"/>
            </a:xfrm>
            <a:prstGeom prst="rect">
              <a:avLst/>
            </a:prstGeom>
          </p:spPr>
        </p:pic>
        <p:sp>
          <p:nvSpPr>
            <p:cNvPr id="17" name="Textfeld 16"/>
            <p:cNvSpPr txBox="1"/>
            <p:nvPr/>
          </p:nvSpPr>
          <p:spPr>
            <a:xfrm>
              <a:off x="7959472" y="4447401"/>
              <a:ext cx="499432" cy="276999"/>
            </a:xfrm>
            <a:prstGeom prst="rect">
              <a:avLst/>
            </a:prstGeom>
            <a:noFill/>
          </p:spPr>
          <p:txBody>
            <a:bodyPr wrap="none" rtlCol="0">
              <a:spAutoFit/>
            </a:bodyPr>
            <a:lstStyle/>
            <a:p>
              <a:r>
                <a:rPr lang="en-GB" sz="1200" dirty="0" smtClean="0"/>
                <a:t>good</a:t>
              </a:r>
              <a:endParaRPr lang="en-GB" sz="1200" dirty="0"/>
            </a:p>
          </p:txBody>
        </p:sp>
        <p:sp>
          <p:nvSpPr>
            <p:cNvPr id="18" name="Textfeld 17"/>
            <p:cNvSpPr txBox="1"/>
            <p:nvPr/>
          </p:nvSpPr>
          <p:spPr>
            <a:xfrm>
              <a:off x="7936612" y="4747260"/>
              <a:ext cx="1151469" cy="276999"/>
            </a:xfrm>
            <a:prstGeom prst="rect">
              <a:avLst/>
            </a:prstGeom>
            <a:noFill/>
          </p:spPr>
          <p:txBody>
            <a:bodyPr wrap="none" rtlCol="0">
              <a:spAutoFit/>
            </a:bodyPr>
            <a:lstStyle/>
            <a:p>
              <a:r>
                <a:rPr lang="en-GB" sz="1200" dirty="0"/>
                <a:t>m</a:t>
              </a:r>
              <a:r>
                <a:rPr lang="en-GB" sz="1200" dirty="0" smtClean="0"/>
                <a:t>oderate/poor</a:t>
              </a:r>
              <a:endParaRPr lang="en-GB" sz="1200" dirty="0"/>
            </a:p>
          </p:txBody>
        </p:sp>
        <p:sp>
          <p:nvSpPr>
            <p:cNvPr id="19" name="Textfeld 18"/>
            <p:cNvSpPr txBox="1"/>
            <p:nvPr/>
          </p:nvSpPr>
          <p:spPr>
            <a:xfrm>
              <a:off x="7936612" y="5026521"/>
              <a:ext cx="621389" cy="276999"/>
            </a:xfrm>
            <a:prstGeom prst="rect">
              <a:avLst/>
            </a:prstGeom>
            <a:noFill/>
          </p:spPr>
          <p:txBody>
            <a:bodyPr wrap="none" rtlCol="0">
              <a:spAutoFit/>
            </a:bodyPr>
            <a:lstStyle/>
            <a:p>
              <a:r>
                <a:rPr lang="en-GB" sz="1200" dirty="0"/>
                <a:t>n</a:t>
              </a:r>
              <a:r>
                <a:rPr lang="en-GB" sz="1200" dirty="0" smtClean="0"/>
                <a:t>o info</a:t>
              </a:r>
              <a:endParaRPr lang="en-GB" sz="1200" dirty="0"/>
            </a:p>
          </p:txBody>
        </p:sp>
      </p:grpSp>
      <p:sp>
        <p:nvSpPr>
          <p:cNvPr id="23" name="Textfeld 22"/>
          <p:cNvSpPr txBox="1"/>
          <p:nvPr/>
        </p:nvSpPr>
        <p:spPr>
          <a:xfrm>
            <a:off x="7607229" y="4498032"/>
            <a:ext cx="1286891" cy="276999"/>
          </a:xfrm>
          <a:prstGeom prst="rect">
            <a:avLst/>
          </a:prstGeom>
          <a:noFill/>
        </p:spPr>
        <p:txBody>
          <a:bodyPr wrap="none" rtlCol="0">
            <a:spAutoFit/>
          </a:bodyPr>
          <a:lstStyle/>
          <a:p>
            <a:r>
              <a:rPr lang="en-GB" sz="1200" dirty="0" smtClean="0"/>
              <a:t>Potential of rivers</a:t>
            </a:r>
            <a:endParaRPr lang="en-GB" sz="1200" dirty="0"/>
          </a:p>
        </p:txBody>
      </p:sp>
    </p:spTree>
    <p:extLst>
      <p:ext uri="{BB962C8B-B14F-4D97-AF65-F5344CB8AC3E}">
        <p14:creationId xmlns:p14="http://schemas.microsoft.com/office/powerpoint/2010/main" val="424732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a:t>1.3 </a:t>
            </a:r>
            <a:r>
              <a:rPr lang="en-GB" sz="2800" dirty="0" smtClean="0"/>
              <a:t>Analysis </a:t>
            </a:r>
            <a:r>
              <a:rPr lang="en-GB" sz="2800" dirty="0"/>
              <a:t>of existing curricula related to WRM in both EU and WB partner countries</a:t>
            </a:r>
          </a:p>
        </p:txBody>
      </p:sp>
      <p:sp>
        <p:nvSpPr>
          <p:cNvPr id="3" name="Inhaltsplatzhalter 2"/>
          <p:cNvSpPr>
            <a:spLocks noGrp="1"/>
          </p:cNvSpPr>
          <p:nvPr>
            <p:ph idx="1"/>
          </p:nvPr>
        </p:nvSpPr>
        <p:spPr/>
        <p:txBody>
          <a:bodyPr>
            <a:normAutofit/>
          </a:bodyPr>
          <a:lstStyle/>
          <a:p>
            <a:r>
              <a:rPr lang="en-GB" sz="2400" dirty="0" smtClean="0"/>
              <a:t>Comparative </a:t>
            </a:r>
            <a:r>
              <a:rPr lang="en-GB" sz="2400" dirty="0" smtClean="0"/>
              <a:t>analysis </a:t>
            </a:r>
            <a:r>
              <a:rPr lang="en-GB" sz="2400" dirty="0" smtClean="0"/>
              <a:t/>
            </a:r>
            <a:br>
              <a:rPr lang="en-GB" sz="2400" dirty="0" smtClean="0"/>
            </a:br>
            <a:r>
              <a:rPr lang="en-GB" sz="2400" dirty="0" smtClean="0"/>
              <a:t>of structure and model of EU/WB curricula</a:t>
            </a:r>
            <a:endParaRPr lang="en-GB" sz="2400" dirty="0"/>
          </a:p>
          <a:p>
            <a:r>
              <a:rPr lang="en-GB" sz="2400" dirty="0" smtClean="0"/>
              <a:t>Definition of needs </a:t>
            </a:r>
            <a:br>
              <a:rPr lang="en-GB" sz="2400" dirty="0" smtClean="0"/>
            </a:br>
            <a:r>
              <a:rPr lang="en-GB" sz="2400" dirty="0" smtClean="0"/>
              <a:t>of existing study programmes</a:t>
            </a:r>
          </a:p>
          <a:p>
            <a:r>
              <a:rPr lang="en-GB" sz="2400" dirty="0" smtClean="0"/>
              <a:t>List of EU curricula </a:t>
            </a:r>
            <a:br>
              <a:rPr lang="en-GB" sz="2400" dirty="0" smtClean="0"/>
            </a:br>
            <a:r>
              <a:rPr lang="en-GB" sz="2400" dirty="0" smtClean="0"/>
              <a:t>(Catalogue of Courses)</a:t>
            </a:r>
            <a:br>
              <a:rPr lang="en-GB" sz="2400" dirty="0" smtClean="0"/>
            </a:br>
            <a:r>
              <a:rPr lang="en-GB" sz="2400" dirty="0" smtClean="0"/>
              <a:t>including teaching methods </a:t>
            </a:r>
            <a:br>
              <a:rPr lang="en-GB" sz="2400" dirty="0" smtClean="0"/>
            </a:br>
            <a:r>
              <a:rPr lang="en-GB" sz="2400" dirty="0" smtClean="0"/>
              <a:t>and laboratory equipment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52864">
            <a:off x="6105363" y="2407776"/>
            <a:ext cx="2212314" cy="31504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feld 20"/>
          <p:cNvSpPr txBox="1"/>
          <p:nvPr/>
        </p:nvSpPr>
        <p:spPr>
          <a:xfrm rot="519485">
            <a:off x="5819377" y="5455878"/>
            <a:ext cx="949299" cy="246221"/>
          </a:xfrm>
          <a:prstGeom prst="rect">
            <a:avLst/>
          </a:prstGeom>
          <a:noFill/>
        </p:spPr>
        <p:txBody>
          <a:bodyPr wrap="none" rtlCol="0">
            <a:spAutoFit/>
          </a:bodyPr>
          <a:lstStyle/>
          <a:p>
            <a:r>
              <a:rPr lang="de-AT" sz="1000" dirty="0" smtClean="0"/>
              <a:t>© BOKU, 2018</a:t>
            </a:r>
            <a:endParaRPr lang="de-AT" sz="1000" dirty="0"/>
          </a:p>
        </p:txBody>
      </p:sp>
    </p:spTree>
    <p:extLst>
      <p:ext uri="{BB962C8B-B14F-4D97-AF65-F5344CB8AC3E}">
        <p14:creationId xmlns:p14="http://schemas.microsoft.com/office/powerpoint/2010/main" val="258161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0600"/>
            <a:ext cx="8229600" cy="838200"/>
          </a:xfrm>
        </p:spPr>
        <p:txBody>
          <a:bodyPr>
            <a:noAutofit/>
          </a:bodyPr>
          <a:lstStyle/>
          <a:p>
            <a:r>
              <a:rPr lang="en-GB" sz="2800" dirty="0"/>
              <a:t>1.4 Identification of needed laboratory resources in WB HEIs and alignment with formed EU HEIs WRM laboratory equipment list</a:t>
            </a:r>
          </a:p>
        </p:txBody>
      </p:sp>
      <p:sp>
        <p:nvSpPr>
          <p:cNvPr id="3" name="Inhaltsplatzhalter 2"/>
          <p:cNvSpPr>
            <a:spLocks noGrp="1"/>
          </p:cNvSpPr>
          <p:nvPr>
            <p:ph idx="1"/>
          </p:nvPr>
        </p:nvSpPr>
        <p:spPr>
          <a:xfrm>
            <a:off x="457200" y="2209800"/>
            <a:ext cx="8229600" cy="3916363"/>
          </a:xfrm>
        </p:spPr>
        <p:txBody>
          <a:bodyPr>
            <a:normAutofit/>
          </a:bodyPr>
          <a:lstStyle/>
          <a:p>
            <a:r>
              <a:rPr lang="en-GB" sz="2400" dirty="0"/>
              <a:t>Specification of </a:t>
            </a:r>
          </a:p>
          <a:p>
            <a:pPr lvl="1"/>
            <a:r>
              <a:rPr lang="en-GB" sz="2000" dirty="0"/>
              <a:t>Laboratory equipment list</a:t>
            </a:r>
          </a:p>
          <a:p>
            <a:pPr lvl="1"/>
            <a:r>
              <a:rPr lang="en-GB" sz="2000" dirty="0"/>
              <a:t>Software</a:t>
            </a:r>
          </a:p>
          <a:p>
            <a:pPr lvl="1"/>
            <a:r>
              <a:rPr lang="en-GB" sz="2000" dirty="0" smtClean="0"/>
              <a:t>Literature</a:t>
            </a:r>
            <a:endParaRPr lang="en-GB" sz="2400" dirty="0" smtClean="0"/>
          </a:p>
          <a:p>
            <a:r>
              <a:rPr lang="en-GB" sz="2400" dirty="0" smtClean="0"/>
              <a:t>Prerequisite for </a:t>
            </a:r>
            <a:br>
              <a:rPr lang="en-GB" sz="2400" dirty="0" smtClean="0"/>
            </a:br>
            <a:r>
              <a:rPr lang="en-GB" sz="2400" dirty="0" smtClean="0"/>
              <a:t>public procurement </a:t>
            </a:r>
            <a:br>
              <a:rPr lang="en-GB" sz="2400" dirty="0" smtClean="0"/>
            </a:br>
            <a:r>
              <a:rPr lang="en-GB" sz="2400" dirty="0" smtClean="0"/>
              <a:t>procedures execution</a:t>
            </a:r>
            <a:endParaRPr lang="en-GB" sz="2000"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9934">
            <a:off x="4269077" y="2673344"/>
            <a:ext cx="4454843" cy="231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rot="241835">
            <a:off x="4153284" y="4934943"/>
            <a:ext cx="3231975" cy="246221"/>
          </a:xfrm>
          <a:prstGeom prst="rect">
            <a:avLst/>
          </a:prstGeom>
          <a:noFill/>
        </p:spPr>
        <p:txBody>
          <a:bodyPr wrap="none" rtlCol="0">
            <a:spAutoFit/>
          </a:bodyPr>
          <a:lstStyle/>
          <a:p>
            <a:r>
              <a:rPr lang="de-AT" sz="1000" dirty="0" smtClean="0"/>
              <a:t>© </a:t>
            </a:r>
            <a:r>
              <a:rPr lang="de-AT" sz="1000" dirty="0" err="1" smtClean="0"/>
              <a:t>Ostfalia</a:t>
            </a:r>
            <a:r>
              <a:rPr lang="de-AT" sz="1000" dirty="0"/>
              <a:t> </a:t>
            </a:r>
            <a:r>
              <a:rPr lang="de-AT" sz="1000" dirty="0" smtClean="0"/>
              <a:t>– Labor für Wasser- und Abwassertechnik, 2018</a:t>
            </a:r>
            <a:endParaRPr lang="de-AT" sz="1000" dirty="0"/>
          </a:p>
        </p:txBody>
      </p:sp>
    </p:spTree>
    <p:extLst>
      <p:ext uri="{BB962C8B-B14F-4D97-AF65-F5344CB8AC3E}">
        <p14:creationId xmlns:p14="http://schemas.microsoft.com/office/powerpoint/2010/main" val="156342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216" y="3313509"/>
            <a:ext cx="2857500" cy="2628900"/>
          </a:xfrm>
          <a:prstGeom prst="rect">
            <a:avLst/>
          </a:prstGeom>
        </p:spPr>
      </p:pic>
      <p:sp>
        <p:nvSpPr>
          <p:cNvPr id="2" name="Titel 1"/>
          <p:cNvSpPr>
            <a:spLocks noGrp="1"/>
          </p:cNvSpPr>
          <p:nvPr>
            <p:ph type="title"/>
          </p:nvPr>
        </p:nvSpPr>
        <p:spPr>
          <a:xfrm>
            <a:off x="457200" y="990600"/>
            <a:ext cx="8229600" cy="838200"/>
          </a:xfrm>
        </p:spPr>
        <p:txBody>
          <a:bodyPr>
            <a:noAutofit/>
          </a:bodyPr>
          <a:lstStyle/>
          <a:p>
            <a:r>
              <a:rPr lang="en-GB" sz="2800" dirty="0"/>
              <a:t>1.5 Workshop on innovative practices in the EU water sector: barriers and opportunities</a:t>
            </a:r>
          </a:p>
        </p:txBody>
      </p:sp>
      <p:sp>
        <p:nvSpPr>
          <p:cNvPr id="3" name="Inhaltsplatzhalter 2"/>
          <p:cNvSpPr>
            <a:spLocks noGrp="1"/>
          </p:cNvSpPr>
          <p:nvPr>
            <p:ph idx="1"/>
          </p:nvPr>
        </p:nvSpPr>
        <p:spPr>
          <a:xfrm>
            <a:off x="457200" y="2209800"/>
            <a:ext cx="8229600" cy="3916363"/>
          </a:xfrm>
        </p:spPr>
        <p:txBody>
          <a:bodyPr>
            <a:normAutofit/>
          </a:bodyPr>
          <a:lstStyle/>
          <a:p>
            <a:r>
              <a:rPr lang="en-GB" sz="2400" dirty="0" smtClean="0"/>
              <a:t>Cooperation between educational sector </a:t>
            </a:r>
            <a:br>
              <a:rPr lang="en-GB" sz="2400" dirty="0" smtClean="0"/>
            </a:br>
            <a:r>
              <a:rPr lang="en-GB" sz="2400" dirty="0" smtClean="0"/>
              <a:t>and professional bodies</a:t>
            </a:r>
          </a:p>
          <a:p>
            <a:r>
              <a:rPr lang="en-GB" sz="2400" dirty="0" smtClean="0"/>
              <a:t>Engagement of water management professionals</a:t>
            </a:r>
            <a:endParaRPr lang="en-GB" sz="2400" dirty="0"/>
          </a:p>
          <a:p>
            <a:pPr lvl="1"/>
            <a:r>
              <a:rPr lang="en-GB" sz="2000" dirty="0" smtClean="0"/>
              <a:t>Educational topics</a:t>
            </a:r>
            <a:endParaRPr lang="en-GB" sz="2000" dirty="0"/>
          </a:p>
          <a:p>
            <a:pPr lvl="1"/>
            <a:r>
              <a:rPr lang="en-GB" sz="2000" dirty="0" smtClean="0"/>
              <a:t>Future incorporation in education</a:t>
            </a:r>
            <a:endParaRPr lang="en-GB" sz="2400" dirty="0" smtClean="0"/>
          </a:p>
          <a:p>
            <a:r>
              <a:rPr lang="en-GB" sz="2400" dirty="0" smtClean="0"/>
              <a:t>May 2019</a:t>
            </a:r>
            <a:endParaRPr lang="en-GB" sz="2000" dirty="0" smtClean="0"/>
          </a:p>
        </p:txBody>
      </p:sp>
      <p:sp>
        <p:nvSpPr>
          <p:cNvPr id="4" name="Textfeld 3"/>
          <p:cNvSpPr txBox="1"/>
          <p:nvPr/>
        </p:nvSpPr>
        <p:spPr>
          <a:xfrm>
            <a:off x="6172200" y="5972889"/>
            <a:ext cx="1952779" cy="246221"/>
          </a:xfrm>
          <a:prstGeom prst="rect">
            <a:avLst/>
          </a:prstGeom>
          <a:noFill/>
        </p:spPr>
        <p:txBody>
          <a:bodyPr wrap="none" rtlCol="0">
            <a:spAutoFit/>
          </a:bodyPr>
          <a:lstStyle/>
          <a:p>
            <a:r>
              <a:rPr lang="de-AT" sz="1000" dirty="0" smtClean="0"/>
              <a:t>© </a:t>
            </a:r>
            <a:r>
              <a:rPr lang="de-AT" sz="1000" dirty="0" err="1" smtClean="0"/>
              <a:t>Interreg</a:t>
            </a:r>
            <a:r>
              <a:rPr lang="de-AT" sz="1000" dirty="0" smtClean="0"/>
              <a:t> Slowenien - Österreich</a:t>
            </a:r>
            <a:endParaRPr lang="de-AT" sz="1000" dirty="0"/>
          </a:p>
        </p:txBody>
      </p:sp>
    </p:spTree>
    <p:extLst>
      <p:ext uri="{BB962C8B-B14F-4D97-AF65-F5344CB8AC3E}">
        <p14:creationId xmlns:p14="http://schemas.microsoft.com/office/powerpoint/2010/main" val="420495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5800"/>
            <a:ext cx="8229600" cy="838200"/>
          </a:xfrm>
        </p:spPr>
        <p:txBody>
          <a:bodyPr>
            <a:normAutofit/>
          </a:bodyPr>
          <a:lstStyle/>
          <a:p>
            <a:r>
              <a:rPr lang="en-GB" sz="4000" dirty="0" smtClean="0"/>
              <a:t>WP1 – Invitation</a:t>
            </a:r>
            <a:endParaRPr lang="en-GB" sz="31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578700008"/>
              </p:ext>
            </p:extLst>
          </p:nvPr>
        </p:nvGraphicFramePr>
        <p:xfrm>
          <a:off x="304800" y="1524000"/>
          <a:ext cx="7467600" cy="74168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r>
                        <a:rPr lang="en-GB" sz="1600" b="1" noProof="0" dirty="0" smtClean="0"/>
                        <a:t>1.1</a:t>
                      </a:r>
                      <a:r>
                        <a:rPr lang="en-GB" sz="1600" b="1" baseline="0" noProof="0" dirty="0" smtClean="0"/>
                        <a:t> Identification of WB regional issues related to WRM</a:t>
                      </a:r>
                      <a:endParaRPr lang="en-GB" sz="1600" b="1" noProof="0" dirty="0"/>
                    </a:p>
                  </a:txBody>
                  <a:tcPr/>
                </a:tc>
                <a:tc hMerge="1">
                  <a:txBody>
                    <a:bodyPr/>
                    <a:lstStyle/>
                    <a:p>
                      <a:endParaRPr lang="de-AT" dirty="0"/>
                    </a:p>
                  </a:txBody>
                  <a:tcPr/>
                </a:tc>
              </a:tr>
              <a:tr h="370840">
                <a:tc>
                  <a:txBody>
                    <a:bodyPr/>
                    <a:lstStyle/>
                    <a:p>
                      <a:r>
                        <a:rPr lang="en-GB" sz="1600" noProof="0" dirty="0" smtClean="0">
                          <a:solidFill>
                            <a:schemeClr val="accent6">
                              <a:lumMod val="75000"/>
                            </a:schemeClr>
                          </a:solidFill>
                        </a:rPr>
                        <a:t>WB</a:t>
                      </a:r>
                      <a:r>
                        <a:rPr lang="en-GB" sz="1600" baseline="0" noProof="0" dirty="0" smtClean="0">
                          <a:solidFill>
                            <a:schemeClr val="accent6">
                              <a:lumMod val="75000"/>
                            </a:schemeClr>
                          </a:solidFill>
                        </a:rPr>
                        <a:t> </a:t>
                      </a:r>
                      <a:r>
                        <a:rPr lang="en-GB" sz="1600" baseline="0" noProof="0" dirty="0" smtClean="0"/>
                        <a:t>partners in cooperation with BOKU</a:t>
                      </a:r>
                      <a:endParaRPr lang="en-GB" sz="1600" noProof="0" dirty="0"/>
                    </a:p>
                  </a:txBody>
                  <a:tcPr/>
                </a:tc>
                <a:tc>
                  <a:txBody>
                    <a:bodyPr/>
                    <a:lstStyle/>
                    <a:p>
                      <a:r>
                        <a:rPr lang="en-GB" sz="1600" noProof="0" dirty="0" smtClean="0"/>
                        <a:t>14.04.2019</a:t>
                      </a:r>
                      <a:r>
                        <a:rPr lang="en-GB" sz="1600" kern="1200" noProof="0" dirty="0" smtClean="0">
                          <a:solidFill>
                            <a:schemeClr val="dk1"/>
                          </a:solidFill>
                          <a:latin typeface="+mn-lt"/>
                          <a:ea typeface="+mn-ea"/>
                          <a:cs typeface="+mn-cs"/>
                        </a:rPr>
                        <a:t> (Report)</a:t>
                      </a:r>
                      <a:endParaRPr lang="en-GB" sz="1600" noProof="0" dirty="0"/>
                    </a:p>
                  </a:txBody>
                  <a:tcPr/>
                </a:tc>
              </a:tr>
            </a:tbl>
          </a:graphicData>
        </a:graphic>
      </p:graphicFrame>
      <p:graphicFrame>
        <p:nvGraphicFramePr>
          <p:cNvPr id="6" name="Inhaltsplatzhalter 4"/>
          <p:cNvGraphicFramePr>
            <a:graphicFrameLocks/>
          </p:cNvGraphicFramePr>
          <p:nvPr>
            <p:extLst>
              <p:ext uri="{D42A27DB-BD31-4B8C-83A1-F6EECF244321}">
                <p14:modId xmlns:p14="http://schemas.microsoft.com/office/powerpoint/2010/main" val="519045231"/>
              </p:ext>
            </p:extLst>
          </p:nvPr>
        </p:nvGraphicFramePr>
        <p:xfrm>
          <a:off x="304800" y="2286000"/>
          <a:ext cx="7467600" cy="94996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1.2 Analyse of EU innovations in water policy and EU recommendations</a:t>
                      </a:r>
                      <a:r>
                        <a:rPr lang="en-GB" sz="1600" b="1" kern="1200" baseline="0" noProof="0" dirty="0" smtClean="0">
                          <a:solidFill>
                            <a:schemeClr val="lt1"/>
                          </a:solidFill>
                          <a:latin typeface="+mn-lt"/>
                          <a:ea typeface="+mn-ea"/>
                          <a:cs typeface="+mn-cs"/>
                        </a:rPr>
                        <a:t> </a:t>
                      </a:r>
                      <a:br>
                        <a:rPr lang="en-GB" sz="1600" b="1" kern="1200" baseline="0" noProof="0" dirty="0" smtClean="0">
                          <a:solidFill>
                            <a:schemeClr val="lt1"/>
                          </a:solidFill>
                          <a:latin typeface="+mn-lt"/>
                          <a:ea typeface="+mn-ea"/>
                          <a:cs typeface="+mn-cs"/>
                        </a:rPr>
                      </a:br>
                      <a:r>
                        <a:rPr lang="en-GB" sz="1600" b="1" kern="1200" baseline="0" noProof="0" dirty="0" smtClean="0">
                          <a:solidFill>
                            <a:schemeClr val="lt1"/>
                          </a:solidFill>
                          <a:latin typeface="+mn-lt"/>
                          <a:ea typeface="+mn-ea"/>
                          <a:cs typeface="+mn-cs"/>
                        </a:rPr>
                        <a:t>and legislation in water sector</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14.04.2019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7" name="Inhaltsplatzhalter 4"/>
          <p:cNvGraphicFramePr>
            <a:graphicFrameLocks/>
          </p:cNvGraphicFramePr>
          <p:nvPr>
            <p:extLst>
              <p:ext uri="{D42A27DB-BD31-4B8C-83A1-F6EECF244321}">
                <p14:modId xmlns:p14="http://schemas.microsoft.com/office/powerpoint/2010/main" val="2484271348"/>
              </p:ext>
            </p:extLst>
          </p:nvPr>
        </p:nvGraphicFramePr>
        <p:xfrm>
          <a:off x="304800" y="3266440"/>
          <a:ext cx="7467600" cy="74168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1.3 Analyse of existing curricula related</a:t>
                      </a:r>
                      <a:r>
                        <a:rPr lang="en-GB" sz="1600" b="1" kern="1200" baseline="0" noProof="0" dirty="0" smtClean="0">
                          <a:solidFill>
                            <a:schemeClr val="lt1"/>
                          </a:solidFill>
                          <a:latin typeface="+mn-lt"/>
                          <a:ea typeface="+mn-ea"/>
                          <a:cs typeface="+mn-cs"/>
                        </a:rPr>
                        <a:t> to WRM in both EU and WB partner countries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and </a:t>
                      </a:r>
                      <a:r>
                        <a:rPr lang="en-GB" sz="1600" kern="1200" noProof="0" dirty="0" smtClean="0">
                          <a:solidFill>
                            <a:schemeClr val="accent6">
                              <a:lumMod val="75000"/>
                            </a:schemeClr>
                          </a:solidFill>
                          <a:latin typeface="+mn-lt"/>
                          <a:ea typeface="+mn-ea"/>
                          <a:cs typeface="+mn-cs"/>
                        </a:rPr>
                        <a:t>WB</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14.05.2019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8" name="Inhaltsplatzhalter 4"/>
          <p:cNvGraphicFramePr>
            <a:graphicFrameLocks/>
          </p:cNvGraphicFramePr>
          <p:nvPr>
            <p:extLst>
              <p:ext uri="{D42A27DB-BD31-4B8C-83A1-F6EECF244321}">
                <p14:modId xmlns:p14="http://schemas.microsoft.com/office/powerpoint/2010/main" val="4068975882"/>
              </p:ext>
            </p:extLst>
          </p:nvPr>
        </p:nvGraphicFramePr>
        <p:xfrm>
          <a:off x="304800" y="4038600"/>
          <a:ext cx="7467600" cy="94996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1.4 Identification of needed laboratory resources in WB HEIs</a:t>
                      </a:r>
                      <a:r>
                        <a:rPr lang="en-GB" sz="1600" b="1" kern="1200" baseline="0" noProof="0" dirty="0" smtClean="0">
                          <a:solidFill>
                            <a:schemeClr val="lt1"/>
                          </a:solidFill>
                          <a:latin typeface="+mn-lt"/>
                          <a:ea typeface="+mn-ea"/>
                          <a:cs typeface="+mn-cs"/>
                        </a:rPr>
                        <a:t> and alignment with formed EU HEIs WRM laboratory equipment list</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14.03.2019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9" name="Inhaltsplatzhalter 4"/>
          <p:cNvGraphicFramePr>
            <a:graphicFrameLocks/>
          </p:cNvGraphicFramePr>
          <p:nvPr>
            <p:extLst>
              <p:ext uri="{D42A27DB-BD31-4B8C-83A1-F6EECF244321}">
                <p14:modId xmlns:p14="http://schemas.microsoft.com/office/powerpoint/2010/main" val="511341825"/>
              </p:ext>
            </p:extLst>
          </p:nvPr>
        </p:nvGraphicFramePr>
        <p:xfrm>
          <a:off x="304800" y="5029200"/>
          <a:ext cx="7467600" cy="94996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1.5 Workshop</a:t>
                      </a:r>
                      <a:r>
                        <a:rPr lang="en-GB" sz="1600" b="1" kern="1200" baseline="0" noProof="0" dirty="0" smtClean="0">
                          <a:solidFill>
                            <a:schemeClr val="lt1"/>
                          </a:solidFill>
                          <a:latin typeface="+mn-lt"/>
                          <a:ea typeface="+mn-ea"/>
                          <a:cs typeface="+mn-cs"/>
                        </a:rPr>
                        <a:t> on innovative practices in the EU water sector: barriers and opportunities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chemeClr val="dk1"/>
                          </a:solidFill>
                          <a:latin typeface="+mn-lt"/>
                          <a:ea typeface="+mn-ea"/>
                          <a:cs typeface="+mn-cs"/>
                        </a:rPr>
                        <a:t>Three-day workshop</a:t>
                      </a:r>
                      <a:r>
                        <a:rPr lang="en-GB" sz="1600" kern="1200" baseline="0" noProof="0" dirty="0" smtClean="0">
                          <a:solidFill>
                            <a:schemeClr val="dk1"/>
                          </a:solidFill>
                          <a:latin typeface="+mn-lt"/>
                          <a:ea typeface="+mn-ea"/>
                          <a:cs typeface="+mn-cs"/>
                        </a:rPr>
                        <a:t> in Vienna in May 2019</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14.06.2019 (Report)</a:t>
                      </a:r>
                      <a:endParaRPr lang="en-GB" sz="1600" kern="1200" noProof="0" dirty="0">
                        <a:solidFill>
                          <a:schemeClr val="dk1"/>
                        </a:solidFill>
                        <a:latin typeface="+mn-lt"/>
                        <a:ea typeface="+mn-ea"/>
                        <a:cs typeface="+mn-cs"/>
                      </a:endParaRPr>
                    </a:p>
                  </a:txBody>
                  <a:tcPr/>
                </a:tc>
              </a:tr>
            </a:tbl>
          </a:graphicData>
        </a:graphic>
      </p:graphicFrame>
      <p:sp>
        <p:nvSpPr>
          <p:cNvPr id="10" name="Abgerundetes Rechteck 9"/>
          <p:cNvSpPr/>
          <p:nvPr/>
        </p:nvSpPr>
        <p:spPr>
          <a:xfrm>
            <a:off x="6629400" y="1676400"/>
            <a:ext cx="1804987" cy="3276600"/>
          </a:xfrm>
          <a:prstGeom prst="roundRect">
            <a:avLst/>
          </a:prstGeom>
          <a:solidFill>
            <a:srgbClr val="2AFF0D"/>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AT" sz="2800" b="1" dirty="0" err="1" smtClean="0">
                <a:solidFill>
                  <a:schemeClr val="tx2"/>
                </a:solidFill>
                <a:latin typeface="Book Antiqua" panose="02040602050305030304" pitchFamily="18" charset="0"/>
              </a:rPr>
              <a:t>Please</a:t>
            </a:r>
            <a:r>
              <a:rPr lang="de-AT" sz="2800" b="1" dirty="0" smtClean="0">
                <a:solidFill>
                  <a:schemeClr val="tx2"/>
                </a:solidFill>
                <a:latin typeface="Book Antiqua" panose="02040602050305030304" pitchFamily="18" charset="0"/>
              </a:rPr>
              <a:t> </a:t>
            </a:r>
            <a:r>
              <a:rPr lang="de-AT" sz="2800" b="1" dirty="0" err="1" smtClean="0">
                <a:solidFill>
                  <a:schemeClr val="tx2"/>
                </a:solidFill>
                <a:latin typeface="Book Antiqua" panose="02040602050305030304" pitchFamily="18" charset="0"/>
              </a:rPr>
              <a:t>provide</a:t>
            </a:r>
            <a:r>
              <a:rPr lang="de-AT" sz="2800" b="1" dirty="0" smtClean="0">
                <a:solidFill>
                  <a:schemeClr val="tx2"/>
                </a:solidFill>
                <a:latin typeface="Book Antiqua" panose="02040602050305030304" pitchFamily="18" charset="0"/>
              </a:rPr>
              <a:t> </a:t>
            </a:r>
            <a:r>
              <a:rPr lang="de-AT" sz="2800" b="1" dirty="0" err="1" smtClean="0">
                <a:solidFill>
                  <a:schemeClr val="tx2"/>
                </a:solidFill>
                <a:latin typeface="Book Antiqua" panose="02040602050305030304" pitchFamily="18" charset="0"/>
              </a:rPr>
              <a:t>us</a:t>
            </a:r>
            <a:r>
              <a:rPr lang="de-AT" sz="2800" b="1" dirty="0" smtClean="0">
                <a:solidFill>
                  <a:schemeClr val="tx2"/>
                </a:solidFill>
                <a:latin typeface="Book Antiqua" panose="02040602050305030304" pitchFamily="18" charset="0"/>
              </a:rPr>
              <a:t> </a:t>
            </a:r>
            <a:br>
              <a:rPr lang="de-AT" sz="2800" b="1" dirty="0" smtClean="0">
                <a:solidFill>
                  <a:schemeClr val="tx2"/>
                </a:solidFill>
                <a:latin typeface="Book Antiqua" panose="02040602050305030304" pitchFamily="18" charset="0"/>
              </a:rPr>
            </a:br>
            <a:r>
              <a:rPr lang="de-AT" sz="2800" b="1" dirty="0" smtClean="0">
                <a:solidFill>
                  <a:schemeClr val="tx2"/>
                </a:solidFill>
                <a:latin typeface="Book Antiqua" panose="02040602050305030304" pitchFamily="18" charset="0"/>
              </a:rPr>
              <a:t>INFOS!</a:t>
            </a:r>
            <a:endParaRPr lang="de-AT" sz="2800" b="1" dirty="0">
              <a:solidFill>
                <a:schemeClr val="tx2"/>
              </a:solidFill>
              <a:latin typeface="Book Antiqua" panose="02040602050305030304" pitchFamily="18" charset="0"/>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6093" y="4953000"/>
            <a:ext cx="1371600" cy="1371600"/>
          </a:xfrm>
          <a:prstGeom prst="rect">
            <a:avLst/>
          </a:prstGeom>
        </p:spPr>
      </p:pic>
    </p:spTree>
    <p:extLst>
      <p:ext uri="{BB962C8B-B14F-4D97-AF65-F5344CB8AC3E}">
        <p14:creationId xmlns:p14="http://schemas.microsoft.com/office/powerpoint/2010/main" val="28739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Contact</a:t>
            </a:r>
            <a:r>
              <a:rPr lang="de-AT" dirty="0" smtClean="0"/>
              <a:t> </a:t>
            </a:r>
            <a:r>
              <a:rPr lang="de-AT" dirty="0" err="1" smtClean="0"/>
              <a:t>information</a:t>
            </a:r>
            <a:endParaRPr lang="de-AT" dirty="0"/>
          </a:p>
        </p:txBody>
      </p:sp>
      <p:sp>
        <p:nvSpPr>
          <p:cNvPr id="3" name="Inhaltsplatzhalter 2"/>
          <p:cNvSpPr>
            <a:spLocks noGrp="1"/>
          </p:cNvSpPr>
          <p:nvPr>
            <p:ph idx="1"/>
          </p:nvPr>
        </p:nvSpPr>
        <p:spPr/>
        <p:txBody>
          <a:bodyPr>
            <a:noAutofit/>
          </a:bodyPr>
          <a:lstStyle/>
          <a:p>
            <a:pPr marL="0" indent="0">
              <a:buNone/>
            </a:pPr>
            <a:r>
              <a:rPr lang="en-GB" sz="1800" dirty="0" smtClean="0"/>
              <a:t>University of Natural Resources and Life Sciences Vienna (BOKU)</a:t>
            </a:r>
          </a:p>
          <a:p>
            <a:pPr marL="0" indent="0">
              <a:buNone/>
            </a:pPr>
            <a:r>
              <a:rPr lang="en-GB" sz="1800" dirty="0" smtClean="0"/>
              <a:t>Department of Water, Atmosphere and Environment  (WAU)</a:t>
            </a:r>
          </a:p>
          <a:p>
            <a:pPr marL="0" indent="0">
              <a:buNone/>
            </a:pPr>
            <a:r>
              <a:rPr lang="en-GB" sz="1800" dirty="0" smtClean="0"/>
              <a:t>Institute for hydraulic engineering and river research (IWA)</a:t>
            </a:r>
          </a:p>
          <a:p>
            <a:pPr marL="0" indent="0">
              <a:buNone/>
            </a:pPr>
            <a:endParaRPr lang="en-GB" sz="1800" dirty="0" smtClean="0"/>
          </a:p>
          <a:p>
            <a:pPr marL="0" indent="0">
              <a:buNone/>
            </a:pPr>
            <a:r>
              <a:rPr lang="en-GB" sz="1800" u="sng" dirty="0" smtClean="0"/>
              <a:t>Kurt Glock</a:t>
            </a:r>
          </a:p>
          <a:p>
            <a:pPr marL="0" indent="0">
              <a:buNone/>
            </a:pPr>
            <a:r>
              <a:rPr lang="en-GB" sz="1800" dirty="0" smtClean="0"/>
              <a:t>Dipl.-</a:t>
            </a:r>
            <a:r>
              <a:rPr lang="en-GB" sz="1800" dirty="0" err="1" smtClean="0"/>
              <a:t>Ing</a:t>
            </a:r>
            <a:r>
              <a:rPr lang="en-GB" sz="1800" dirty="0" smtClean="0"/>
              <a:t>.</a:t>
            </a:r>
          </a:p>
          <a:p>
            <a:pPr marL="0" indent="0">
              <a:buNone/>
            </a:pPr>
            <a:r>
              <a:rPr lang="en-GB" sz="1800" dirty="0" smtClean="0"/>
              <a:t>E-mail: </a:t>
            </a:r>
            <a:r>
              <a:rPr lang="en-GB" sz="1800" dirty="0" smtClean="0">
                <a:hlinkClick r:id="rId2"/>
              </a:rPr>
              <a:t>kurt.glock@boku.ac.at</a:t>
            </a:r>
            <a:endParaRPr lang="en-GB" sz="1800" dirty="0" smtClean="0"/>
          </a:p>
          <a:p>
            <a:pPr marL="0" indent="0">
              <a:buNone/>
            </a:pPr>
            <a:endParaRPr lang="en-GB" sz="1800" dirty="0" smtClean="0"/>
          </a:p>
          <a:p>
            <a:pPr marL="0" indent="0">
              <a:buNone/>
            </a:pPr>
            <a:r>
              <a:rPr lang="en-GB" sz="1800" dirty="0" smtClean="0"/>
              <a:t>Michael </a:t>
            </a:r>
            <a:r>
              <a:rPr lang="en-GB" sz="1800" dirty="0" err="1" smtClean="0"/>
              <a:t>Tritthart</a:t>
            </a:r>
            <a:endParaRPr lang="en-GB" sz="1800" dirty="0" smtClean="0"/>
          </a:p>
          <a:p>
            <a:pPr marL="0" indent="0">
              <a:buNone/>
            </a:pPr>
            <a:r>
              <a:rPr lang="en-GB" sz="1800" dirty="0" smtClean="0"/>
              <a:t>Priv.-Doz. Dipl.-</a:t>
            </a:r>
            <a:r>
              <a:rPr lang="en-GB" sz="1800" dirty="0" err="1" smtClean="0"/>
              <a:t>Ing</a:t>
            </a:r>
            <a:r>
              <a:rPr lang="en-GB" sz="1800" dirty="0" smtClean="0"/>
              <a:t>. </a:t>
            </a:r>
            <a:r>
              <a:rPr lang="en-GB" sz="1800" dirty="0" err="1" smtClean="0"/>
              <a:t>Dr.techn</a:t>
            </a:r>
            <a:r>
              <a:rPr lang="en-GB" sz="1800" dirty="0" smtClean="0"/>
              <a:t>.</a:t>
            </a:r>
          </a:p>
          <a:p>
            <a:pPr marL="0" indent="0">
              <a:buNone/>
            </a:pPr>
            <a:r>
              <a:rPr lang="en-GB" sz="1800" dirty="0" smtClean="0"/>
              <a:t>E-mail: </a:t>
            </a:r>
            <a:r>
              <a:rPr lang="en-GB" sz="1800" dirty="0" smtClean="0">
                <a:hlinkClick r:id="rId3"/>
              </a:rPr>
              <a:t>michael.tritthart@boku.ac.at</a:t>
            </a:r>
            <a:endParaRPr lang="en-GB" sz="1800" dirty="0"/>
          </a:p>
        </p:txBody>
      </p:sp>
      <p:pic>
        <p:nvPicPr>
          <p:cNvPr id="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32199"/>
          <a:stretch/>
        </p:blipFill>
        <p:spPr bwMode="auto">
          <a:xfrm>
            <a:off x="6705600" y="1905000"/>
            <a:ext cx="631825" cy="67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88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Bildschirmpräsentation (4:3)</PresentationFormat>
  <Paragraphs>91</Paragraphs>
  <Slides>9</Slides>
  <Notes>1</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Office Theme</vt:lpstr>
      <vt:lpstr>PowerPoint-Präsentation</vt:lpstr>
      <vt:lpstr>WP1 – to do list Analysis of water resources management in the Western Balkan region</vt:lpstr>
      <vt:lpstr>1.1 Identification of WB regional issues  related to WRM</vt:lpstr>
      <vt:lpstr>1.2 Analysis of EU innovations in water policy and EU recommendations and legislation in water sector</vt:lpstr>
      <vt:lpstr>1.3 Analysis of existing curricula related to WRM in both EU and WB partner countries</vt:lpstr>
      <vt:lpstr>1.4 Identification of needed laboratory resources in WB HEIs and alignment with formed EU HEIs WRM laboratory equipment list</vt:lpstr>
      <vt:lpstr>1.5 Workshop on innovative practices in the EU water sector: barriers and opportunities</vt:lpstr>
      <vt:lpstr>WP1 – Invitation</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Michael Tritthart</cp:lastModifiedBy>
  <cp:revision>30</cp:revision>
  <dcterms:created xsi:type="dcterms:W3CDTF">2006-08-16T00:00:00Z</dcterms:created>
  <dcterms:modified xsi:type="dcterms:W3CDTF">2018-12-17T13:49:30Z</dcterms:modified>
</cp:coreProperties>
</file>